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B3BD53-3EF0-4E43-8626-239E7E1B34A8}" type="datetimeFigureOut">
              <a:rPr lang="ar-EG" smtClean="0"/>
              <a:t>22/05/1442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0EABDB-9999-407A-A42B-0B6E04DD170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159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EABDB-9999-407A-A42B-0B6E04DD1704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537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EG" dirty="0" smtClean="0"/>
              <a:t>جامعة بنها</a:t>
            </a:r>
            <a:br>
              <a:rPr lang="ar-EG" dirty="0" smtClean="0"/>
            </a:br>
            <a:r>
              <a:rPr lang="ar-EG" dirty="0" smtClean="0"/>
              <a:t>كلية الاداب</a:t>
            </a:r>
            <a:br>
              <a:rPr lang="ar-EG" dirty="0" smtClean="0"/>
            </a:br>
            <a:r>
              <a:rPr lang="ar-EG" dirty="0" smtClean="0"/>
              <a:t>قسم اللغة الإنجليزية</a:t>
            </a:r>
            <a:br>
              <a:rPr lang="ar-EG" dirty="0" smtClean="0"/>
            </a:br>
            <a:r>
              <a:rPr lang="ar-EG" dirty="0" smtClean="0"/>
              <a:t>الفرقة الرابعة</a:t>
            </a:r>
            <a:br>
              <a:rPr lang="ar-EG" dirty="0" smtClean="0"/>
            </a:br>
            <a:r>
              <a:rPr lang="ar-EG" dirty="0" smtClean="0"/>
              <a:t>مادة/ القواعد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أستاذ المادة: أ.د/ نازك محمد عبداللطيف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435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566678"/>
            <a:ext cx="4572000" cy="57246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 b="1" dirty="0">
                <a:latin typeface="Carta"/>
              </a:rPr>
              <a:t>þ </a:t>
            </a:r>
            <a:r>
              <a:rPr lang="en-US" sz="2400" b="1" dirty="0">
                <a:latin typeface="HelveticaNeue-BlackCond"/>
              </a:rPr>
              <a:t>Person</a:t>
            </a:r>
          </a:p>
          <a:p>
            <a:r>
              <a:rPr lang="en-US" dirty="0">
                <a:latin typeface="Minion-Regular"/>
              </a:rPr>
              <a:t>English grammar has three “persons”: first, second,</a:t>
            </a:r>
          </a:p>
          <a:p>
            <a:r>
              <a:rPr lang="en-US" dirty="0">
                <a:latin typeface="Minion-Regular"/>
              </a:rPr>
              <a:t>and third. First-person pronouns like </a:t>
            </a:r>
            <a:r>
              <a:rPr lang="en-US" i="1" dirty="0">
                <a:latin typeface="Minion-Italic"/>
              </a:rPr>
              <a:t>I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me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we</a:t>
            </a:r>
            <a:r>
              <a:rPr lang="en-US" dirty="0">
                <a:latin typeface="Minion-Regular"/>
              </a:rPr>
              <a:t>, and </a:t>
            </a:r>
            <a:r>
              <a:rPr lang="en-US" i="1" dirty="0">
                <a:latin typeface="Minion-Italic"/>
              </a:rPr>
              <a:t>us</a:t>
            </a:r>
          </a:p>
          <a:p>
            <a:r>
              <a:rPr lang="en-US" dirty="0">
                <a:latin typeface="Minion-Regular"/>
              </a:rPr>
              <a:t>include the speaker. Second-person pronouns involve</a:t>
            </a:r>
          </a:p>
          <a:p>
            <a:r>
              <a:rPr lang="en-US" dirty="0">
                <a:latin typeface="Minion-Regular"/>
              </a:rPr>
              <a:t>only </a:t>
            </a:r>
            <a:r>
              <a:rPr lang="en-US" i="1" dirty="0">
                <a:latin typeface="Minion-Italic"/>
              </a:rPr>
              <a:t>you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your</a:t>
            </a:r>
            <a:r>
              <a:rPr lang="en-US" dirty="0">
                <a:latin typeface="Minion-Regular"/>
              </a:rPr>
              <a:t>, and </a:t>
            </a:r>
            <a:r>
              <a:rPr lang="en-US" i="1" dirty="0">
                <a:latin typeface="Minion-Italic"/>
              </a:rPr>
              <a:t>yours</a:t>
            </a:r>
            <a:r>
              <a:rPr lang="en-US" dirty="0">
                <a:latin typeface="Minion-Regular"/>
              </a:rPr>
              <a:t>. Third-person pronouns—</a:t>
            </a:r>
            <a:r>
              <a:rPr lang="en-US" i="1" dirty="0">
                <a:latin typeface="Minion-Italic"/>
              </a:rPr>
              <a:t>he</a:t>
            </a:r>
            <a:r>
              <a:rPr lang="en-US" dirty="0">
                <a:latin typeface="Minion-Regular"/>
              </a:rPr>
              <a:t>,</a:t>
            </a:r>
          </a:p>
          <a:p>
            <a:r>
              <a:rPr lang="en-US" i="1" dirty="0">
                <a:latin typeface="Minion-Italic"/>
              </a:rPr>
              <a:t>she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it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they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them</a:t>
            </a:r>
            <a:r>
              <a:rPr lang="en-US" dirty="0">
                <a:latin typeface="Minion-Regular"/>
              </a:rPr>
              <a:t>, and so on—include everybody else.</a:t>
            </a:r>
          </a:p>
          <a:p>
            <a:r>
              <a:rPr lang="en-US" b="1" dirty="0">
                <a:latin typeface="Minion-Bold"/>
              </a:rPr>
              <a:t>Examples:</a:t>
            </a:r>
          </a:p>
          <a:p>
            <a:r>
              <a:rPr lang="en-US" b="1" dirty="0">
                <a:latin typeface="Minion-Bold"/>
              </a:rPr>
              <a:t>I </a:t>
            </a:r>
            <a:r>
              <a:rPr lang="en-US" dirty="0">
                <a:latin typeface="Minion-Regular"/>
              </a:rPr>
              <a:t>went with </a:t>
            </a:r>
            <a:r>
              <a:rPr lang="en-US" b="1" dirty="0">
                <a:latin typeface="Minion-Bold"/>
              </a:rPr>
              <a:t>my </a:t>
            </a:r>
            <a:r>
              <a:rPr lang="en-US" dirty="0">
                <a:latin typeface="Minion-Regular"/>
              </a:rPr>
              <a:t>family to Yellowstone State Park.</a:t>
            </a:r>
          </a:p>
          <a:p>
            <a:r>
              <a:rPr lang="en-US" b="1" dirty="0">
                <a:latin typeface="Minion-Bold"/>
              </a:rPr>
              <a:t>You </a:t>
            </a:r>
            <a:r>
              <a:rPr lang="en-US" dirty="0">
                <a:latin typeface="Minion-Regular"/>
              </a:rPr>
              <a:t>wouldn’t have believed </a:t>
            </a:r>
            <a:r>
              <a:rPr lang="en-US" b="1" dirty="0">
                <a:latin typeface="Minion-Bold"/>
              </a:rPr>
              <a:t>your </a:t>
            </a:r>
            <a:r>
              <a:rPr lang="en-US" dirty="0">
                <a:latin typeface="Minion-Regular"/>
              </a:rPr>
              <a:t>eyes—the</a:t>
            </a:r>
          </a:p>
          <a:p>
            <a:r>
              <a:rPr lang="en-US" dirty="0">
                <a:latin typeface="Minion-Regular"/>
              </a:rPr>
              <a:t>scenery was amazing.</a:t>
            </a:r>
          </a:p>
          <a:p>
            <a:r>
              <a:rPr lang="en-US" dirty="0">
                <a:latin typeface="Minion-Regular"/>
              </a:rPr>
              <a:t>Doug said </a:t>
            </a:r>
            <a:r>
              <a:rPr lang="en-US" b="1" dirty="0">
                <a:latin typeface="Minion-Bold"/>
              </a:rPr>
              <a:t>he </a:t>
            </a:r>
            <a:r>
              <a:rPr lang="en-US" dirty="0">
                <a:latin typeface="Minion-Regular"/>
              </a:rPr>
              <a:t>would take photos with </a:t>
            </a:r>
            <a:r>
              <a:rPr lang="en-US" b="1" dirty="0">
                <a:latin typeface="Minion-Bold"/>
              </a:rPr>
              <a:t>his </a:t>
            </a:r>
            <a:r>
              <a:rPr lang="en-US" dirty="0">
                <a:latin typeface="Minion-Regular"/>
              </a:rPr>
              <a:t>new</a:t>
            </a:r>
          </a:p>
          <a:p>
            <a:r>
              <a:rPr lang="en-US" dirty="0">
                <a:latin typeface="Minion-Regular"/>
              </a:rPr>
              <a:t>camera.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227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b="1" dirty="0"/>
              <a:t>þ Number</a:t>
            </a:r>
          </a:p>
          <a:p>
            <a:r>
              <a:rPr lang="en-US" dirty="0"/>
              <a:t>A pronoun that takes the place of or refers to a singular</a:t>
            </a:r>
          </a:p>
          <a:p>
            <a:r>
              <a:rPr lang="en-US" dirty="0"/>
              <a:t>noun (one person, place, or thing) must be singular as</a:t>
            </a:r>
          </a:p>
          <a:p>
            <a:r>
              <a:rPr lang="en-US" dirty="0"/>
              <a:t>well. The same applies to plural pronouns and nouns.</a:t>
            </a:r>
          </a:p>
          <a:p>
            <a:r>
              <a:rPr lang="en-US" b="1" dirty="0"/>
              <a:t>Examples:</a:t>
            </a:r>
          </a:p>
          <a:p>
            <a:r>
              <a:rPr lang="en-US" dirty="0"/>
              <a:t>If an </a:t>
            </a:r>
            <a:r>
              <a:rPr lang="en-US" b="1" dirty="0"/>
              <a:t>employee </a:t>
            </a:r>
            <a:r>
              <a:rPr lang="en-US" dirty="0"/>
              <a:t>wants to park in the hospital parking</a:t>
            </a:r>
          </a:p>
          <a:p>
            <a:r>
              <a:rPr lang="en-US" dirty="0"/>
              <a:t>lot, then </a:t>
            </a:r>
            <a:r>
              <a:rPr lang="en-US" b="1" dirty="0"/>
              <a:t>he or she </a:t>
            </a:r>
            <a:r>
              <a:rPr lang="en-US" dirty="0"/>
              <a:t>must apply for the</a:t>
            </a:r>
          </a:p>
          <a:p>
            <a:r>
              <a:rPr lang="en-US" dirty="0"/>
              <a:t>appropriate tag to do so.</a:t>
            </a:r>
          </a:p>
          <a:p>
            <a:r>
              <a:rPr lang="en-US" b="1" dirty="0"/>
              <a:t>Employees </a:t>
            </a:r>
            <a:r>
              <a:rPr lang="en-US" dirty="0"/>
              <a:t>who need to renew </a:t>
            </a:r>
            <a:r>
              <a:rPr lang="en-US" b="1" dirty="0"/>
              <a:t>their </a:t>
            </a:r>
            <a:r>
              <a:rPr lang="en-US" dirty="0"/>
              <a:t>parking tags</a:t>
            </a:r>
          </a:p>
          <a:p>
            <a:r>
              <a:rPr lang="en-US" dirty="0"/>
              <a:t>must show </a:t>
            </a:r>
            <a:r>
              <a:rPr lang="en-US" b="1" dirty="0"/>
              <a:t>their </a:t>
            </a:r>
            <a:r>
              <a:rPr lang="en-US" dirty="0"/>
              <a:t>current hospital ID cards.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545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Lesson 4: Verb Types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>
                <a:latin typeface="HelveticaNeue-HeavyExt"/>
              </a:rPr>
              <a:t>LESSON SUMMARY</a:t>
            </a:r>
          </a:p>
          <a:p>
            <a:r>
              <a:rPr lang="en-US" dirty="0">
                <a:latin typeface="HelveticaNeue-Thin2"/>
              </a:rPr>
              <a:t>Some action and linking verbs look the same. Learn how to tell the </a:t>
            </a:r>
            <a:r>
              <a:rPr lang="en-US" dirty="0" smtClean="0">
                <a:latin typeface="HelveticaNeue-Thin2"/>
              </a:rPr>
              <a:t>difference, and </a:t>
            </a:r>
            <a:r>
              <a:rPr lang="en-US" dirty="0">
                <a:latin typeface="HelveticaNeue-Thin2"/>
              </a:rPr>
              <a:t>get some help with helping verbs along the way.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539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1120676"/>
            <a:ext cx="4572000" cy="46166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1400" b="1" dirty="0">
                <a:latin typeface="Carta"/>
              </a:rPr>
              <a:t>þ </a:t>
            </a:r>
            <a:r>
              <a:rPr lang="en-US" sz="2400" b="1" dirty="0">
                <a:latin typeface="HelveticaNeue-BlackCond"/>
              </a:rPr>
              <a:t>Action Verbs</a:t>
            </a:r>
          </a:p>
          <a:p>
            <a:r>
              <a:rPr lang="en-US" dirty="0">
                <a:latin typeface="Minion-Regular"/>
              </a:rPr>
              <a:t>Most </a:t>
            </a:r>
            <a:r>
              <a:rPr lang="en-US" b="1" dirty="0">
                <a:latin typeface="Minion-Bold"/>
              </a:rPr>
              <a:t>action verbs </a:t>
            </a:r>
            <a:r>
              <a:rPr lang="en-US" dirty="0">
                <a:latin typeface="Minion-Regular"/>
              </a:rPr>
              <a:t>represent a visible action, one that can be seen with our eyes. For example, </a:t>
            </a:r>
            <a:r>
              <a:rPr lang="en-US" i="1" dirty="0">
                <a:latin typeface="Minion-Italic"/>
              </a:rPr>
              <a:t>waltz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surf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gallop</a:t>
            </a:r>
            <a:r>
              <a:rPr lang="en-US" dirty="0">
                <a:latin typeface="Minion-Regular"/>
              </a:rPr>
              <a:t>,</a:t>
            </a:r>
          </a:p>
          <a:p>
            <a:r>
              <a:rPr lang="en-US" i="1" dirty="0">
                <a:latin typeface="Minion-Italic"/>
              </a:rPr>
              <a:t>chop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row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swing</a:t>
            </a:r>
            <a:r>
              <a:rPr lang="en-US" dirty="0">
                <a:latin typeface="Minion-Regular"/>
              </a:rPr>
              <a:t>, and </a:t>
            </a:r>
            <a:r>
              <a:rPr lang="en-US" i="1" dirty="0">
                <a:latin typeface="Minion-Italic"/>
              </a:rPr>
              <a:t>punch </a:t>
            </a:r>
            <a:r>
              <a:rPr lang="en-US" dirty="0">
                <a:latin typeface="Minion-Regular"/>
              </a:rPr>
              <a:t>are action verbs.</a:t>
            </a:r>
          </a:p>
          <a:p>
            <a:r>
              <a:rPr lang="en-US" dirty="0">
                <a:latin typeface="Minion-Regular"/>
              </a:rPr>
              <a:t>Identifying such </a:t>
            </a:r>
            <a:r>
              <a:rPr lang="en-US" i="1" dirty="0">
                <a:latin typeface="Minion-Italic"/>
              </a:rPr>
              <a:t>doing words </a:t>
            </a:r>
            <a:r>
              <a:rPr lang="en-US" dirty="0">
                <a:latin typeface="Minion-Regular"/>
              </a:rPr>
              <a:t>in a sentence is generally easy. But some action verbs are more difficult to identify</a:t>
            </a:r>
          </a:p>
          <a:p>
            <a:r>
              <a:rPr lang="en-US" dirty="0">
                <a:latin typeface="Minion-Regular"/>
              </a:rPr>
              <a:t>because the action is far less obvious, as in </a:t>
            </a:r>
            <a:r>
              <a:rPr lang="en-US" i="1" dirty="0">
                <a:latin typeface="Minion-Italic"/>
              </a:rPr>
              <a:t>depend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yearn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foresee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understand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consider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require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mean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remember</a:t>
            </a:r>
            <a:r>
              <a:rPr lang="en-US" dirty="0">
                <a:latin typeface="Minion-Regular"/>
              </a:rPr>
              <a:t>,</a:t>
            </a:r>
          </a:p>
          <a:p>
            <a:r>
              <a:rPr lang="en-US" dirty="0">
                <a:latin typeface="Minion-Regular"/>
              </a:rPr>
              <a:t>and </a:t>
            </a:r>
            <a:r>
              <a:rPr lang="en-US" i="1" dirty="0">
                <a:latin typeface="Minion-Italic"/>
              </a:rPr>
              <a:t>suppose</a:t>
            </a:r>
            <a:r>
              <a:rPr lang="en-US" dirty="0">
                <a:latin typeface="Minion-Regular"/>
              </a:rPr>
              <a:t>. It is helpful to remember that </a:t>
            </a:r>
            <a:r>
              <a:rPr lang="en-US" i="1" dirty="0">
                <a:latin typeface="Minion-Italic"/>
              </a:rPr>
              <a:t>mental </a:t>
            </a:r>
            <a:r>
              <a:rPr lang="en-US" dirty="0">
                <a:latin typeface="Minion-Regular"/>
              </a:rPr>
              <a:t>verbs are action verbs too, even though they are less visible</a:t>
            </a:r>
          </a:p>
          <a:p>
            <a:r>
              <a:rPr lang="en-US" dirty="0">
                <a:latin typeface="Minion-Regular"/>
              </a:rPr>
              <a:t>than the others.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666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843677"/>
            <a:ext cx="4572000" cy="51706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1400" b="1" dirty="0">
                <a:latin typeface="Carta"/>
              </a:rPr>
              <a:t>þ </a:t>
            </a:r>
            <a:r>
              <a:rPr lang="en-US" sz="2400" b="1" dirty="0">
                <a:latin typeface="HelveticaNeue-BlackCond"/>
              </a:rPr>
              <a:t>Linking Verbs</a:t>
            </a:r>
          </a:p>
          <a:p>
            <a:r>
              <a:rPr lang="en-US" dirty="0">
                <a:latin typeface="Minion-Regular"/>
              </a:rPr>
              <a:t>Unlike the action verb, the </a:t>
            </a:r>
            <a:r>
              <a:rPr lang="en-US" b="1" dirty="0">
                <a:latin typeface="Minion-Bold"/>
              </a:rPr>
              <a:t>linking verb </a:t>
            </a:r>
            <a:r>
              <a:rPr lang="en-US" dirty="0">
                <a:latin typeface="Minion-Regular"/>
              </a:rPr>
              <a:t>expresses a</a:t>
            </a:r>
          </a:p>
          <a:p>
            <a:r>
              <a:rPr lang="en-US" dirty="0">
                <a:latin typeface="Minion-Regular"/>
              </a:rPr>
              <a:t>state of being or a condition. Specifically, it links, or</a:t>
            </a:r>
          </a:p>
          <a:p>
            <a:r>
              <a:rPr lang="en-US" dirty="0">
                <a:latin typeface="Minion-Regular"/>
              </a:rPr>
              <a:t>connects, a noun with an adjective (a descriptor) or</a:t>
            </a:r>
          </a:p>
          <a:p>
            <a:r>
              <a:rPr lang="en-US" dirty="0">
                <a:latin typeface="Minion-Regular"/>
              </a:rPr>
              <a:t>another noun (an identifier) in a sentence.</a:t>
            </a:r>
          </a:p>
          <a:p>
            <a:r>
              <a:rPr lang="en-US" b="1" dirty="0">
                <a:latin typeface="Minion-Bold"/>
              </a:rPr>
              <a:t>Example:</a:t>
            </a:r>
          </a:p>
          <a:p>
            <a:r>
              <a:rPr lang="en-US" dirty="0">
                <a:latin typeface="Minion-Regular"/>
              </a:rPr>
              <a:t>Nathan and Sara </a:t>
            </a:r>
            <a:r>
              <a:rPr lang="en-US" b="1" dirty="0">
                <a:latin typeface="Minion-Bold"/>
              </a:rPr>
              <a:t>are </a:t>
            </a:r>
            <a:r>
              <a:rPr lang="en-US" dirty="0">
                <a:latin typeface="Minion-Regular"/>
              </a:rPr>
              <a:t>hardworking students.</a:t>
            </a:r>
          </a:p>
          <a:p>
            <a:r>
              <a:rPr lang="en-US" dirty="0">
                <a:latin typeface="Minion-Regular"/>
              </a:rPr>
              <a:t>The noun </a:t>
            </a:r>
            <a:r>
              <a:rPr lang="en-US" b="1" dirty="0">
                <a:latin typeface="Minion-Bold"/>
              </a:rPr>
              <a:t>students </a:t>
            </a:r>
            <a:r>
              <a:rPr lang="en-US" dirty="0">
                <a:latin typeface="Minion-Regular"/>
              </a:rPr>
              <a:t>identifies or renames the compound</a:t>
            </a:r>
          </a:p>
          <a:p>
            <a:r>
              <a:rPr lang="en-US" dirty="0">
                <a:latin typeface="Minion-Regular"/>
              </a:rPr>
              <a:t>subjects, </a:t>
            </a:r>
            <a:r>
              <a:rPr lang="en-US" i="1" dirty="0">
                <a:latin typeface="Minion-Italic"/>
              </a:rPr>
              <a:t>Nathan and Sara</a:t>
            </a:r>
            <a:r>
              <a:rPr lang="en-US" dirty="0">
                <a:latin typeface="Minion-Regular"/>
              </a:rPr>
              <a:t>; </a:t>
            </a:r>
            <a:r>
              <a:rPr lang="en-US" i="1" dirty="0">
                <a:latin typeface="Minion-Italic"/>
              </a:rPr>
              <a:t>hardworking </a:t>
            </a:r>
            <a:r>
              <a:rPr lang="en-US" dirty="0">
                <a:latin typeface="Minion-Regular"/>
              </a:rPr>
              <a:t>is an</a:t>
            </a:r>
          </a:p>
          <a:p>
            <a:r>
              <a:rPr lang="en-US" dirty="0">
                <a:latin typeface="Minion-Regular"/>
              </a:rPr>
              <a:t>adjective describing the noun </a:t>
            </a:r>
            <a:r>
              <a:rPr lang="en-US" i="1" dirty="0">
                <a:latin typeface="Minion-Italic"/>
              </a:rPr>
              <a:t>students</a:t>
            </a:r>
            <a:r>
              <a:rPr lang="en-US" dirty="0">
                <a:latin typeface="Minion-Regular"/>
              </a:rPr>
              <a:t>; and the verb </a:t>
            </a:r>
            <a:r>
              <a:rPr lang="en-US" i="1" dirty="0">
                <a:latin typeface="Minion-Italic"/>
              </a:rPr>
              <a:t>are</a:t>
            </a:r>
          </a:p>
          <a:p>
            <a:r>
              <a:rPr lang="en-US" dirty="0">
                <a:latin typeface="Minion-Regular"/>
              </a:rPr>
              <a:t>links the two components together.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716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rta"/>
              </a:rPr>
              <a:t>þ </a:t>
            </a:r>
            <a:r>
              <a:rPr lang="en-US" sz="3600" b="1" dirty="0">
                <a:solidFill>
                  <a:srgbClr val="000000"/>
                </a:solidFill>
                <a:latin typeface="HelveticaNeue-BlackCond"/>
              </a:rPr>
              <a:t>Helping Verbs</a:t>
            </a:r>
          </a:p>
          <a:p>
            <a:r>
              <a:rPr lang="en-US" sz="2800" b="1" dirty="0">
                <a:solidFill>
                  <a:srgbClr val="000000"/>
                </a:solidFill>
                <a:latin typeface="Minion-Bold"/>
              </a:rPr>
              <a:t>Helping verbs </a:t>
            </a:r>
            <a:r>
              <a:rPr lang="en-US" sz="2800" dirty="0">
                <a:solidFill>
                  <a:srgbClr val="000000"/>
                </a:solidFill>
                <a:latin typeface="Minion-Regular"/>
              </a:rPr>
              <a:t>enhance the main verb’s meaning by</a:t>
            </a:r>
          </a:p>
          <a:p>
            <a:r>
              <a:rPr lang="en-US" sz="2800" dirty="0">
                <a:solidFill>
                  <a:srgbClr val="000000"/>
                </a:solidFill>
                <a:latin typeface="Minion-Regular"/>
              </a:rPr>
              <a:t>providing us with more information about its tense.</a:t>
            </a:r>
          </a:p>
          <a:p>
            <a:r>
              <a:rPr lang="en-US" b="1" dirty="0">
                <a:solidFill>
                  <a:srgbClr val="FFFFFF"/>
                </a:solidFill>
                <a:latin typeface="ItcKabel-Bold"/>
              </a:rPr>
              <a:t>–</a:t>
            </a:r>
            <a:r>
              <a:rPr lang="en-US" sz="1600" b="1" dirty="0">
                <a:solidFill>
                  <a:srgbClr val="000000"/>
                </a:solidFill>
                <a:latin typeface="HelveticaNeue-HeavyExt"/>
              </a:rPr>
              <a:t>VERB TYPES</a:t>
            </a:r>
            <a:r>
              <a:rPr lang="en-US" b="1" dirty="0">
                <a:solidFill>
                  <a:srgbClr val="FFFFFF"/>
                </a:solidFill>
                <a:latin typeface="ItcKabel-Bold"/>
              </a:rPr>
              <a:t>–</a:t>
            </a:r>
          </a:p>
          <a:p>
            <a:endParaRPr lang="ar-EG" sz="1600" b="1" dirty="0">
              <a:solidFill>
                <a:srgbClr val="FFFFFF"/>
              </a:solidFill>
              <a:latin typeface="HelveticaNeue-HeavyExt"/>
            </a:endParaRPr>
          </a:p>
          <a:p>
            <a:r>
              <a:rPr lang="en-US" sz="1600" b="1" dirty="0">
                <a:solidFill>
                  <a:srgbClr val="FFFFFF"/>
                </a:solidFill>
                <a:latin typeface="HelveticaNeue-HeavyExt"/>
              </a:rPr>
              <a:t>COMMON HELPING VERBS</a:t>
            </a:r>
          </a:p>
          <a:p>
            <a:r>
              <a:rPr lang="en-US" b="1" dirty="0">
                <a:solidFill>
                  <a:srgbClr val="000000"/>
                </a:solidFill>
                <a:latin typeface="HelveticaNeue-Heavy"/>
              </a:rPr>
              <a:t>am is are was were be do does did</a:t>
            </a:r>
          </a:p>
          <a:p>
            <a:r>
              <a:rPr lang="en-US" b="1" dirty="0">
                <a:solidFill>
                  <a:srgbClr val="000000"/>
                </a:solidFill>
                <a:latin typeface="HelveticaNeue-Heavy"/>
              </a:rPr>
              <a:t>have had has may might must shall will can</a:t>
            </a:r>
          </a:p>
          <a:p>
            <a:r>
              <a:rPr lang="en-US" b="1" dirty="0">
                <a:solidFill>
                  <a:srgbClr val="000000"/>
                </a:solidFill>
                <a:latin typeface="HelveticaNeue-Heavy"/>
              </a:rPr>
              <a:t>should would could ought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389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Lesson 5: Regular and Irregular verbs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Most, but not all, verbs follow a simple and predictable pattern when expressing past action: They</a:t>
            </a:r>
          </a:p>
          <a:p>
            <a:pPr marL="0" indent="0">
              <a:buNone/>
            </a:pPr>
            <a:r>
              <a:rPr lang="en-US" sz="1400" b="1" dirty="0"/>
              <a:t>end in -ed. These types of verbs, called regular verbs, can be changed from the present tense</a:t>
            </a:r>
          </a:p>
          <a:p>
            <a:pPr marL="0" indent="0">
              <a:buNone/>
            </a:pPr>
            <a:r>
              <a:rPr lang="en-US" sz="1400" b="1" dirty="0"/>
              <a:t>to the past tense by simply adding -</a:t>
            </a:r>
            <a:r>
              <a:rPr lang="en-US" sz="1400" b="1" dirty="0" err="1"/>
              <a:t>ed</a:t>
            </a:r>
            <a:r>
              <a:rPr lang="en-US" sz="1400" b="1" dirty="0"/>
              <a:t> or -d.</a:t>
            </a:r>
          </a:p>
          <a:p>
            <a:pPr marL="0" indent="0">
              <a:buNone/>
            </a:pPr>
            <a:r>
              <a:rPr lang="en-US" sz="1400" b="1" dirty="0"/>
              <a:t>Example:</a:t>
            </a:r>
          </a:p>
          <a:p>
            <a:pPr marL="0" indent="0">
              <a:buNone/>
            </a:pPr>
            <a:r>
              <a:rPr lang="en-US" sz="1400" b="1" dirty="0"/>
              <a:t>Those musicians play jazz music well. Last evening, though, they surprised the crowd and played some blues</a:t>
            </a:r>
          </a:p>
          <a:p>
            <a:pPr marL="0" indent="0">
              <a:buNone/>
            </a:pPr>
            <a:r>
              <a:rPr lang="en-US" sz="1400" b="1" dirty="0"/>
              <a:t>pieces.</a:t>
            </a:r>
          </a:p>
          <a:p>
            <a:pPr marL="0" indent="0">
              <a:buNone/>
            </a:pPr>
            <a:r>
              <a:rPr lang="en-US" sz="1400" b="1" dirty="0"/>
              <a:t>Irregular verbs, on the other hand, do not follow any type of pattern when forming the past tense and </a:t>
            </a:r>
            <a:r>
              <a:rPr lang="en-US" sz="1400" b="1" dirty="0" smtClean="0"/>
              <a:t>require memorization</a:t>
            </a:r>
            <a:r>
              <a:rPr lang="en-US" sz="1400" b="1" dirty="0"/>
              <a:t>.</a:t>
            </a:r>
          </a:p>
          <a:p>
            <a:pPr marL="0" indent="0">
              <a:buNone/>
            </a:pPr>
            <a:r>
              <a:rPr lang="en-US" sz="1400" b="1" dirty="0"/>
              <a:t>Example:</a:t>
            </a:r>
          </a:p>
          <a:p>
            <a:pPr marL="0" indent="0">
              <a:buNone/>
            </a:pPr>
            <a:r>
              <a:rPr lang="en-US" sz="1400" b="1" dirty="0"/>
              <a:t>“Put the tennis racquets away in the storage bin, please,” said </a:t>
            </a:r>
            <a:r>
              <a:rPr lang="en-US" sz="1400" b="1" dirty="0" smtClean="0"/>
              <a:t>Coach. "I </a:t>
            </a:r>
            <a:r>
              <a:rPr lang="en-US" sz="1400" b="1" dirty="0"/>
              <a:t>put them away already,” replied Kevin.</a:t>
            </a:r>
          </a:p>
          <a:p>
            <a:pPr marL="0" indent="0">
              <a:buNone/>
            </a:pPr>
            <a:r>
              <a:rPr lang="en-US" sz="1400" b="1" dirty="0"/>
              <a:t>Here, the irregular verb put stays the same whether it is past or </a:t>
            </a:r>
            <a:r>
              <a:rPr lang="en-US" sz="1400" b="1" dirty="0" smtClean="0"/>
              <a:t>present. Other </a:t>
            </a:r>
            <a:r>
              <a:rPr lang="en-US" sz="1400" b="1" dirty="0"/>
              <a:t>verbs that follow suit are cost, </a:t>
            </a:r>
            <a:r>
              <a:rPr lang="en-US" sz="1400" b="1" dirty="0" smtClean="0"/>
              <a:t>burst, bid</a:t>
            </a:r>
            <a:r>
              <a:rPr lang="en-US" sz="1400" b="1" dirty="0"/>
              <a:t>, cut, and set, to name a few.</a:t>
            </a:r>
            <a:endParaRPr lang="ar-EG" sz="1400" b="1" dirty="0"/>
          </a:p>
        </p:txBody>
      </p:sp>
    </p:spTree>
    <p:extLst>
      <p:ext uri="{BB962C8B-B14F-4D97-AF65-F5344CB8AC3E}">
        <p14:creationId xmlns:p14="http://schemas.microsoft.com/office/powerpoint/2010/main" val="26565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914400"/>
            <a:ext cx="6096000" cy="4185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HelveticaNeue-HeavyExt"/>
              </a:rPr>
              <a:t>COMMON IRREGULAR VERBS</a:t>
            </a:r>
          </a:p>
          <a:p>
            <a:r>
              <a:rPr lang="en-US" sz="1600" b="1" dirty="0">
                <a:solidFill>
                  <a:srgbClr val="000000"/>
                </a:solidFill>
                <a:latin typeface="HelveticaNeue-HeavyExt"/>
              </a:rPr>
              <a:t>PRESENT PAST </a:t>
            </a:r>
            <a:r>
              <a:rPr lang="en-US" sz="1600" b="1" dirty="0" err="1">
                <a:solidFill>
                  <a:srgbClr val="000000"/>
                </a:solidFill>
                <a:latin typeface="HelveticaNeue-HeavyExt"/>
              </a:rPr>
              <a:t>PAST</a:t>
            </a:r>
            <a:r>
              <a:rPr lang="en-US" sz="1600" b="1" dirty="0">
                <a:solidFill>
                  <a:srgbClr val="000000"/>
                </a:solidFill>
                <a:latin typeface="HelveticaNeue-HeavyExt"/>
              </a:rPr>
              <a:t> PARTICIPLE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be was/were been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beat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beat</a:t>
            </a:r>
            <a:r>
              <a:rPr lang="en-US" dirty="0">
                <a:solidFill>
                  <a:srgbClr val="000000"/>
                </a:solidFill>
                <a:latin typeface="HelveticaNeue-Medium"/>
              </a:rPr>
              <a:t> beaten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become became become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begin began begun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bite bit bitten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blow blew blown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break broke broken</a:t>
            </a: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bring brought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brought</a:t>
            </a:r>
            <a:endParaRPr lang="en-US" dirty="0">
              <a:solidFill>
                <a:srgbClr val="000000"/>
              </a:solidFill>
              <a:latin typeface="HelveticaNeue-Medium"/>
            </a:endParaRP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broadcast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broadcast</a:t>
            </a:r>
            <a:r>
              <a:rPr lang="en-US" dirty="0">
                <a:solidFill>
                  <a:srgbClr val="000000"/>
                </a:solidFill>
                <a:latin typeface="HelveticaNeue-Medium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broadcast</a:t>
            </a:r>
            <a:endParaRPr lang="en-US" dirty="0">
              <a:solidFill>
                <a:srgbClr val="000000"/>
              </a:solidFill>
              <a:latin typeface="HelveticaNeue-Medium"/>
            </a:endParaRP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build built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built</a:t>
            </a:r>
            <a:endParaRPr lang="en-US" dirty="0">
              <a:solidFill>
                <a:srgbClr val="000000"/>
              </a:solidFill>
              <a:latin typeface="HelveticaNeue-Medium"/>
            </a:endParaRP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buy bought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bought</a:t>
            </a:r>
            <a:endParaRPr lang="en-US" dirty="0">
              <a:solidFill>
                <a:srgbClr val="000000"/>
              </a:solidFill>
              <a:latin typeface="HelveticaNeue-Medium"/>
            </a:endParaRP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catch caught </a:t>
            </a:r>
            <a:r>
              <a:rPr lang="en-US" dirty="0" err="1">
                <a:solidFill>
                  <a:srgbClr val="000000"/>
                </a:solidFill>
                <a:latin typeface="HelveticaNeue-Medium"/>
              </a:rPr>
              <a:t>caught</a:t>
            </a:r>
            <a:endParaRPr lang="en-US" dirty="0">
              <a:solidFill>
                <a:srgbClr val="000000"/>
              </a:solidFill>
              <a:latin typeface="HelveticaNeue-Medium"/>
            </a:endParaRPr>
          </a:p>
          <a:p>
            <a:r>
              <a:rPr lang="en-US" dirty="0">
                <a:solidFill>
                  <a:srgbClr val="000000"/>
                </a:solidFill>
                <a:latin typeface="HelveticaNeue-Medium"/>
              </a:rPr>
              <a:t>choose chose chosen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46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Lesson 1: Kinds of Nouns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b="1" dirty="0">
                <a:latin typeface="HelveticaNeue-HeavyExt"/>
              </a:rPr>
              <a:t>LESSON SUMMARY</a:t>
            </a:r>
          </a:p>
          <a:p>
            <a:r>
              <a:rPr lang="en-US" dirty="0">
                <a:latin typeface="HelveticaNeue-Thin"/>
              </a:rPr>
              <a:t>Learn why the noun, and its six identifiable subgroups, is the </a:t>
            </a:r>
            <a:r>
              <a:rPr lang="en-US" dirty="0" smtClean="0">
                <a:latin typeface="HelveticaNeue-Thin"/>
              </a:rPr>
              <a:t>fundamental component </a:t>
            </a:r>
            <a:r>
              <a:rPr lang="en-US" dirty="0">
                <a:latin typeface="HelveticaNeue-Thin"/>
              </a:rPr>
              <a:t>of our language.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961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828800"/>
            <a:ext cx="7848600" cy="33855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arta"/>
              </a:rPr>
              <a:t>** </a:t>
            </a:r>
            <a:r>
              <a:rPr lang="en-US" sz="2400" b="1" dirty="0">
                <a:latin typeface="HelveticaNeue-BlackCond"/>
              </a:rPr>
              <a:t>The Six Types of Nouns</a:t>
            </a:r>
          </a:p>
          <a:p>
            <a:r>
              <a:rPr lang="en-US" sz="1400" b="1" dirty="0">
                <a:latin typeface="HelveticaNeue-HeavyExt"/>
              </a:rPr>
              <a:t>Common Nouns</a:t>
            </a:r>
          </a:p>
          <a:p>
            <a:r>
              <a:rPr lang="en-US" dirty="0">
                <a:latin typeface="Minion-Regular"/>
              </a:rPr>
              <a:t>A </a:t>
            </a:r>
            <a:r>
              <a:rPr lang="en-US" b="1" dirty="0">
                <a:latin typeface="Minion-Bold"/>
              </a:rPr>
              <a:t>common noun </a:t>
            </a:r>
            <a:r>
              <a:rPr lang="en-US" dirty="0">
                <a:latin typeface="Minion-Regular"/>
              </a:rPr>
              <a:t>is a word that speaks of something</a:t>
            </a:r>
          </a:p>
          <a:p>
            <a:r>
              <a:rPr lang="en-US" dirty="0">
                <a:latin typeface="Minion-Regular"/>
              </a:rPr>
              <a:t>only in a general way, like </a:t>
            </a:r>
            <a:r>
              <a:rPr lang="en-US" i="1" dirty="0">
                <a:latin typeface="Minion-Italic"/>
              </a:rPr>
              <a:t>book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car</a:t>
            </a:r>
            <a:r>
              <a:rPr lang="en-US" dirty="0">
                <a:latin typeface="Minion-Regular"/>
              </a:rPr>
              <a:t>, and </a:t>
            </a:r>
            <a:r>
              <a:rPr lang="en-US" i="1" dirty="0">
                <a:latin typeface="Minion-Italic"/>
              </a:rPr>
              <a:t>person</a:t>
            </a:r>
            <a:r>
              <a:rPr lang="en-US" dirty="0">
                <a:latin typeface="Minion-Regular"/>
              </a:rPr>
              <a:t>. Common</a:t>
            </a:r>
          </a:p>
          <a:p>
            <a:r>
              <a:rPr lang="en-US" dirty="0">
                <a:latin typeface="Minion-Regular"/>
              </a:rPr>
              <a:t>nouns can be written in singular form (</a:t>
            </a:r>
            <a:r>
              <a:rPr lang="en-US" i="1" dirty="0">
                <a:latin typeface="Minion-Italic"/>
              </a:rPr>
              <a:t>book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car</a:t>
            </a:r>
            <a:r>
              <a:rPr lang="en-US" dirty="0">
                <a:latin typeface="Minion-Regular"/>
              </a:rPr>
              <a:t>,</a:t>
            </a:r>
          </a:p>
          <a:p>
            <a:r>
              <a:rPr lang="en-US" dirty="0">
                <a:latin typeface="Minion-Regular"/>
              </a:rPr>
              <a:t>and </a:t>
            </a:r>
            <a:r>
              <a:rPr lang="en-US" i="1" dirty="0">
                <a:latin typeface="Minion-Italic"/>
              </a:rPr>
              <a:t>person</a:t>
            </a:r>
            <a:r>
              <a:rPr lang="en-US" dirty="0">
                <a:latin typeface="Minion-Regular"/>
              </a:rPr>
              <a:t>) or plural (</a:t>
            </a:r>
            <a:r>
              <a:rPr lang="en-US" i="1" dirty="0">
                <a:latin typeface="Minion-Italic"/>
              </a:rPr>
              <a:t>books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cars</a:t>
            </a:r>
            <a:r>
              <a:rPr lang="en-US" dirty="0">
                <a:latin typeface="Minion-Regular"/>
              </a:rPr>
              <a:t>, and </a:t>
            </a:r>
            <a:r>
              <a:rPr lang="en-US" i="1" dirty="0">
                <a:latin typeface="Minion-Italic"/>
              </a:rPr>
              <a:t>people</a:t>
            </a:r>
            <a:r>
              <a:rPr lang="en-US" dirty="0">
                <a:latin typeface="Minion-Regular"/>
              </a:rPr>
              <a:t>).</a:t>
            </a:r>
          </a:p>
          <a:p>
            <a:r>
              <a:rPr lang="en-US" sz="1400" b="1" dirty="0">
                <a:latin typeface="HelveticaNeue-HeavyExt"/>
              </a:rPr>
              <a:t>Proper Nouns</a:t>
            </a:r>
          </a:p>
          <a:p>
            <a:r>
              <a:rPr lang="en-US" dirty="0">
                <a:latin typeface="Minion-Regular"/>
              </a:rPr>
              <a:t>Unlike common nouns, </a:t>
            </a:r>
            <a:r>
              <a:rPr lang="en-US" b="1" dirty="0">
                <a:latin typeface="Minion-Bold"/>
              </a:rPr>
              <a:t>proper nouns </a:t>
            </a:r>
            <a:r>
              <a:rPr lang="en-US" dirty="0">
                <a:latin typeface="Minion-Regular"/>
              </a:rPr>
              <a:t>name a very</a:t>
            </a:r>
          </a:p>
          <a:p>
            <a:r>
              <a:rPr lang="en-US" dirty="0">
                <a:latin typeface="Minion-Regular"/>
              </a:rPr>
              <a:t>specific person, place, or thing. One distinguishing</a:t>
            </a:r>
          </a:p>
          <a:p>
            <a:r>
              <a:rPr lang="en-US" dirty="0">
                <a:latin typeface="Minion-Regular"/>
              </a:rPr>
              <a:t>aspect of proper nouns is that they </a:t>
            </a:r>
            <a:r>
              <a:rPr lang="en-US" i="1" dirty="0">
                <a:latin typeface="Minion-Italic"/>
              </a:rPr>
              <a:t>always </a:t>
            </a:r>
            <a:r>
              <a:rPr lang="en-US" dirty="0">
                <a:latin typeface="Minion-Regular"/>
              </a:rPr>
              <a:t>begin with</a:t>
            </a:r>
          </a:p>
          <a:p>
            <a:r>
              <a:rPr lang="en-US" dirty="0">
                <a:latin typeface="Minion-Regular"/>
              </a:rPr>
              <a:t>a capital letter. </a:t>
            </a:r>
            <a:r>
              <a:rPr lang="en-US" i="1" dirty="0">
                <a:latin typeface="Minion-Italic"/>
              </a:rPr>
              <a:t>Catcher in the Rye</a:t>
            </a:r>
            <a:r>
              <a:rPr lang="en-US" dirty="0">
                <a:latin typeface="Minion-Regular"/>
              </a:rPr>
              <a:t>, </a:t>
            </a:r>
            <a:r>
              <a:rPr lang="en-US" i="1" dirty="0">
                <a:latin typeface="Minion-Italic"/>
              </a:rPr>
              <a:t>BMW Z4</a:t>
            </a:r>
            <a:r>
              <a:rPr lang="en-US" dirty="0">
                <a:latin typeface="Minion-Regular"/>
              </a:rPr>
              <a:t>, and </a:t>
            </a:r>
            <a:r>
              <a:rPr lang="en-US" i="1" dirty="0">
                <a:latin typeface="Minion-Italic"/>
              </a:rPr>
              <a:t>Arnold</a:t>
            </a:r>
          </a:p>
          <a:p>
            <a:r>
              <a:rPr lang="en-US" i="1" dirty="0">
                <a:latin typeface="Minion-Italic"/>
              </a:rPr>
              <a:t>Schwarzenegger </a:t>
            </a:r>
            <a:r>
              <a:rPr lang="en-US" dirty="0">
                <a:latin typeface="Minion-Regular"/>
              </a:rPr>
              <a:t>are proper nouns.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216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58847"/>
            <a:ext cx="60960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Concrete Nouns</a:t>
            </a:r>
          </a:p>
          <a:p>
            <a:r>
              <a:rPr lang="en-US" b="1" dirty="0"/>
              <a:t>Concrete nouns </a:t>
            </a:r>
            <a:r>
              <a:rPr lang="en-US" dirty="0"/>
              <a:t>name something that appeals to your</a:t>
            </a:r>
          </a:p>
          <a:p>
            <a:r>
              <a:rPr lang="en-US" dirty="0"/>
              <a:t>senses. For instance, </a:t>
            </a:r>
            <a:r>
              <a:rPr lang="en-US" i="1" dirty="0"/>
              <a:t>toothbrush</a:t>
            </a:r>
            <a:r>
              <a:rPr lang="en-US" dirty="0"/>
              <a:t>, </a:t>
            </a:r>
            <a:r>
              <a:rPr lang="en-US" i="1" dirty="0"/>
              <a:t>cell phone</a:t>
            </a:r>
            <a:r>
              <a:rPr lang="en-US" dirty="0"/>
              <a:t>, </a:t>
            </a:r>
            <a:r>
              <a:rPr lang="en-US" i="1" dirty="0"/>
              <a:t>moonlight</a:t>
            </a:r>
            <a:r>
              <a:rPr lang="en-US" dirty="0"/>
              <a:t>,</a:t>
            </a:r>
          </a:p>
          <a:p>
            <a:r>
              <a:rPr lang="en-US" i="1" dirty="0"/>
              <a:t>waves</a:t>
            </a:r>
            <a:r>
              <a:rPr lang="en-US" dirty="0"/>
              <a:t>, and </a:t>
            </a:r>
            <a:r>
              <a:rPr lang="en-US" i="1" dirty="0"/>
              <a:t>breezes </a:t>
            </a:r>
            <a:r>
              <a:rPr lang="en-US" dirty="0"/>
              <a:t>are all concrete nouns.</a:t>
            </a:r>
          </a:p>
          <a:p>
            <a:r>
              <a:rPr lang="en-US" b="1" dirty="0"/>
              <a:t>Abstract Nouns</a:t>
            </a:r>
          </a:p>
          <a:p>
            <a:r>
              <a:rPr lang="en-US" b="1" dirty="0"/>
              <a:t>Abstract nouns </a:t>
            </a:r>
            <a:r>
              <a:rPr lang="en-US" dirty="0"/>
              <a:t>name beliefs, concepts, and characteristics</a:t>
            </a:r>
          </a:p>
          <a:p>
            <a:r>
              <a:rPr lang="en-US" dirty="0"/>
              <a:t>or qualities—things that can’t be touched,</a:t>
            </a:r>
          </a:p>
          <a:p>
            <a:r>
              <a:rPr lang="en-US" dirty="0"/>
              <a:t>seen, or accrued. For example, </a:t>
            </a:r>
            <a:r>
              <a:rPr lang="en-US" i="1" dirty="0"/>
              <a:t>composure</a:t>
            </a:r>
            <a:r>
              <a:rPr lang="en-US" dirty="0"/>
              <a:t>, </a:t>
            </a:r>
            <a:r>
              <a:rPr lang="en-US" i="1" dirty="0"/>
              <a:t>sovereignty</a:t>
            </a:r>
            <a:r>
              <a:rPr lang="en-US" dirty="0"/>
              <a:t>,</a:t>
            </a:r>
          </a:p>
          <a:p>
            <a:r>
              <a:rPr lang="en-US" i="1" dirty="0"/>
              <a:t>free enterprise</a:t>
            </a:r>
            <a:r>
              <a:rPr lang="en-US" dirty="0"/>
              <a:t>, </a:t>
            </a:r>
            <a:r>
              <a:rPr lang="en-US" i="1" dirty="0"/>
              <a:t>daring</a:t>
            </a:r>
            <a:r>
              <a:rPr lang="en-US" dirty="0"/>
              <a:t>, and </a:t>
            </a:r>
            <a:r>
              <a:rPr lang="en-US" i="1" dirty="0"/>
              <a:t>handsome </a:t>
            </a:r>
            <a:r>
              <a:rPr lang="en-US" dirty="0"/>
              <a:t>are abstract.</a:t>
            </a:r>
          </a:p>
          <a:p>
            <a:r>
              <a:rPr lang="en-US" b="1" dirty="0"/>
              <a:t>Collective Nouns</a:t>
            </a:r>
          </a:p>
          <a:p>
            <a:r>
              <a:rPr lang="en-US" b="1" dirty="0"/>
              <a:t>Collective nouns </a:t>
            </a:r>
            <a:r>
              <a:rPr lang="en-US" dirty="0"/>
              <a:t>are words used to name people,</a:t>
            </a:r>
          </a:p>
          <a:p>
            <a:r>
              <a:rPr lang="en-US" dirty="0"/>
              <a:t>places, and things in terms of a unit. For instance, </a:t>
            </a:r>
            <a:r>
              <a:rPr lang="en-US" i="1" dirty="0"/>
              <a:t>class</a:t>
            </a:r>
            <a:r>
              <a:rPr lang="en-US" dirty="0"/>
              <a:t>,</a:t>
            </a:r>
          </a:p>
          <a:p>
            <a:r>
              <a:rPr lang="en-US" i="1" dirty="0"/>
              <a:t>flock</a:t>
            </a:r>
            <a:r>
              <a:rPr lang="en-US" dirty="0"/>
              <a:t>, </a:t>
            </a:r>
            <a:r>
              <a:rPr lang="en-US" i="1" dirty="0"/>
              <a:t>herd</a:t>
            </a:r>
            <a:r>
              <a:rPr lang="en-US" dirty="0"/>
              <a:t>, and </a:t>
            </a:r>
            <a:r>
              <a:rPr lang="en-US" i="1" dirty="0"/>
              <a:t>family </a:t>
            </a:r>
            <a:r>
              <a:rPr lang="en-US" dirty="0"/>
              <a:t>are collective nouns.</a:t>
            </a:r>
          </a:p>
          <a:p>
            <a:r>
              <a:rPr lang="en-US" b="1" dirty="0"/>
              <a:t>Compound Nouns</a:t>
            </a:r>
          </a:p>
          <a:p>
            <a:r>
              <a:rPr lang="en-US" dirty="0"/>
              <a:t>New words can be formed by combining two or more</a:t>
            </a:r>
          </a:p>
          <a:p>
            <a:r>
              <a:rPr lang="en-US" dirty="0"/>
              <a:t>words, thus forming a compound word.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190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Lesson 2: Noun Usage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/>
              <a:t>LESSON SUMMARY</a:t>
            </a:r>
          </a:p>
          <a:p>
            <a:r>
              <a:rPr lang="en-US" dirty="0"/>
              <a:t>Pluralize singular nouns, and turn them into </a:t>
            </a:r>
            <a:r>
              <a:rPr lang="en-US" dirty="0" smtClean="0"/>
              <a:t>possessives </a:t>
            </a:r>
            <a:r>
              <a:rPr lang="en-US" dirty="0"/>
              <a:t>with </a:t>
            </a:r>
            <a:r>
              <a:rPr lang="en-US" dirty="0" smtClean="0"/>
              <a:t>ease—spelling </a:t>
            </a:r>
            <a:r>
              <a:rPr lang="en-US" dirty="0"/>
              <a:t>tips </a:t>
            </a:r>
            <a:r>
              <a:rPr lang="en-US" dirty="0" smtClean="0"/>
              <a:t>included.</a:t>
            </a:r>
          </a:p>
          <a:p>
            <a:r>
              <a:rPr lang="en-US" dirty="0"/>
              <a:t>Most, but not all, nouns can be made plural by simply adding an -s or -</a:t>
            </a:r>
            <a:r>
              <a:rPr lang="en-US" dirty="0" err="1"/>
              <a:t>es</a:t>
            </a:r>
            <a:r>
              <a:rPr lang="en-US" dirty="0"/>
              <a:t> at the end of the word, like </a:t>
            </a:r>
            <a:r>
              <a:rPr lang="en-US" dirty="0" smtClean="0"/>
              <a:t>printer/</a:t>
            </a:r>
            <a:r>
              <a:rPr lang="en-US" dirty="0" err="1" smtClean="0"/>
              <a:t>printers,lunch</a:t>
            </a:r>
            <a:r>
              <a:rPr lang="en-US" dirty="0" smtClean="0"/>
              <a:t>/lunches</a:t>
            </a:r>
            <a:r>
              <a:rPr lang="en-US" dirty="0"/>
              <a:t>, bill/bills, etc. Some nouns, however, actually change their word form altogether, while </a:t>
            </a:r>
            <a:r>
              <a:rPr lang="en-US" dirty="0" smtClean="0"/>
              <a:t>others don’t </a:t>
            </a:r>
            <a:r>
              <a:rPr lang="en-US" dirty="0"/>
              <a:t>change at all. Here are some important rules for making a singular noun plural.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819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b="1" dirty="0"/>
              <a:t>MAKING SINGULAR NOUNS PLURAL</a:t>
            </a:r>
          </a:p>
          <a:p>
            <a:r>
              <a:rPr lang="en-US" b="1" dirty="0"/>
              <a:t>1. Add </a:t>
            </a:r>
            <a:r>
              <a:rPr lang="en-US" b="1" i="1" dirty="0"/>
              <a:t>-s </a:t>
            </a:r>
            <a:r>
              <a:rPr lang="en-US" b="1" dirty="0"/>
              <a:t>to the end of most words to make them plural.</a:t>
            </a:r>
          </a:p>
          <a:p>
            <a:r>
              <a:rPr lang="en-US" dirty="0"/>
              <a:t>grill/grill</a:t>
            </a:r>
            <a:r>
              <a:rPr lang="en-US" i="1" dirty="0"/>
              <a:t>s</a:t>
            </a:r>
            <a:r>
              <a:rPr lang="en-US" dirty="0"/>
              <a:t>, paper/paper</a:t>
            </a:r>
            <a:r>
              <a:rPr lang="en-US" i="1" dirty="0"/>
              <a:t>s</a:t>
            </a:r>
            <a:r>
              <a:rPr lang="en-US" dirty="0"/>
              <a:t>, snake/snake</a:t>
            </a:r>
            <a:r>
              <a:rPr lang="en-US" i="1" dirty="0"/>
              <a:t>s</a:t>
            </a:r>
            <a:r>
              <a:rPr lang="en-US" dirty="0"/>
              <a:t>, razor/razor</a:t>
            </a:r>
            <a:r>
              <a:rPr lang="en-US" i="1" dirty="0"/>
              <a:t>s</a:t>
            </a:r>
          </a:p>
          <a:p>
            <a:r>
              <a:rPr lang="en-US" dirty="0"/>
              <a:t>The plural form of nouns like these, referred to as </a:t>
            </a:r>
            <a:r>
              <a:rPr lang="en-US" i="1" dirty="0"/>
              <a:t>count nouns</a:t>
            </a:r>
            <a:r>
              <a:rPr lang="en-US" dirty="0"/>
              <a:t>, is rather predictable.</a:t>
            </a:r>
          </a:p>
          <a:p>
            <a:r>
              <a:rPr lang="en-US" b="1" dirty="0"/>
              <a:t>2. Add </a:t>
            </a:r>
            <a:r>
              <a:rPr lang="en-US" b="1" i="1" dirty="0"/>
              <a:t>-</a:t>
            </a:r>
            <a:r>
              <a:rPr lang="en-US" b="1" i="1" dirty="0" err="1"/>
              <a:t>es</a:t>
            </a:r>
            <a:r>
              <a:rPr lang="en-US" b="1" i="1" dirty="0"/>
              <a:t> </a:t>
            </a:r>
            <a:r>
              <a:rPr lang="en-US" b="1" dirty="0"/>
              <a:t>to the end of words ending with </a:t>
            </a:r>
            <a:r>
              <a:rPr lang="en-US" b="1" i="1" dirty="0"/>
              <a:t>-</a:t>
            </a:r>
            <a:r>
              <a:rPr lang="en-US" b="1" i="1" dirty="0" err="1"/>
              <a:t>ch</a:t>
            </a:r>
            <a:r>
              <a:rPr lang="en-US" b="1" dirty="0"/>
              <a:t>, </a:t>
            </a:r>
            <a:r>
              <a:rPr lang="en-US" b="1" i="1" dirty="0"/>
              <a:t>-s</a:t>
            </a:r>
            <a:r>
              <a:rPr lang="en-US" b="1" dirty="0"/>
              <a:t>, </a:t>
            </a:r>
            <a:r>
              <a:rPr lang="en-US" b="1" i="1" dirty="0"/>
              <a:t>-</a:t>
            </a:r>
            <a:r>
              <a:rPr lang="en-US" b="1" i="1" dirty="0" err="1"/>
              <a:t>sh</a:t>
            </a:r>
            <a:r>
              <a:rPr lang="en-US" b="1" dirty="0"/>
              <a:t>, </a:t>
            </a:r>
            <a:r>
              <a:rPr lang="en-US" b="1" i="1" dirty="0"/>
              <a:t>-</a:t>
            </a:r>
            <a:r>
              <a:rPr lang="en-US" b="1" i="1" dirty="0" err="1"/>
              <a:t>ss</a:t>
            </a:r>
            <a:r>
              <a:rPr lang="en-US" b="1" dirty="0"/>
              <a:t>, </a:t>
            </a:r>
            <a:r>
              <a:rPr lang="en-US" b="1" i="1" dirty="0"/>
              <a:t>-x</a:t>
            </a:r>
            <a:r>
              <a:rPr lang="en-US" b="1" dirty="0"/>
              <a:t>, and </a:t>
            </a:r>
            <a:r>
              <a:rPr lang="en-US" b="1" i="1" dirty="0"/>
              <a:t>-z</a:t>
            </a:r>
            <a:r>
              <a:rPr lang="en-US" b="1" dirty="0"/>
              <a:t>.</a:t>
            </a:r>
          </a:p>
          <a:p>
            <a:r>
              <a:rPr lang="en-US" dirty="0"/>
              <a:t>punch/punch</a:t>
            </a:r>
            <a:r>
              <a:rPr lang="en-US" i="1" dirty="0"/>
              <a:t>es</a:t>
            </a:r>
            <a:r>
              <a:rPr lang="en-US" dirty="0"/>
              <a:t>, gas/gas</a:t>
            </a:r>
            <a:r>
              <a:rPr lang="en-US" i="1" dirty="0"/>
              <a:t>es</a:t>
            </a:r>
            <a:r>
              <a:rPr lang="en-US" dirty="0"/>
              <a:t>, garlic press/garlic press</a:t>
            </a:r>
            <a:r>
              <a:rPr lang="en-US" i="1" dirty="0"/>
              <a:t>es</a:t>
            </a:r>
            <a:r>
              <a:rPr lang="en-US" dirty="0"/>
              <a:t>, brush/brush</a:t>
            </a:r>
            <a:r>
              <a:rPr lang="en-US" i="1" dirty="0"/>
              <a:t>es</a:t>
            </a:r>
            <a:r>
              <a:rPr lang="en-US" dirty="0"/>
              <a:t>, box/box</a:t>
            </a:r>
            <a:r>
              <a:rPr lang="en-US" i="1" dirty="0"/>
              <a:t>es</a:t>
            </a:r>
            <a:r>
              <a:rPr lang="en-US" dirty="0"/>
              <a:t>, fez/</a:t>
            </a:r>
            <a:r>
              <a:rPr lang="en-US" dirty="0" err="1"/>
              <a:t>fez</a:t>
            </a:r>
            <a:r>
              <a:rPr lang="en-US" i="1" dirty="0" err="1"/>
              <a:t>es</a:t>
            </a:r>
            <a:endParaRPr lang="en-US" i="1" dirty="0"/>
          </a:p>
          <a:p>
            <a:r>
              <a:rPr lang="en-US" dirty="0"/>
              <a:t>It would be strange to try and pronounce </a:t>
            </a:r>
            <a:r>
              <a:rPr lang="en-US" dirty="0" err="1"/>
              <a:t>dresss</a:t>
            </a:r>
            <a:r>
              <a:rPr lang="en-US" dirty="0"/>
              <a:t> or </a:t>
            </a:r>
            <a:r>
              <a:rPr lang="en-US" dirty="0" err="1"/>
              <a:t>crashs</a:t>
            </a:r>
            <a:r>
              <a:rPr lang="en-US" dirty="0"/>
              <a:t> if we didn’t put an </a:t>
            </a:r>
            <a:r>
              <a:rPr lang="en-US" i="1" dirty="0"/>
              <a:t>e </a:t>
            </a:r>
            <a:r>
              <a:rPr lang="en-US" dirty="0"/>
              <a:t>in front of the </a:t>
            </a:r>
            <a:r>
              <a:rPr lang="en-US" i="1" dirty="0"/>
              <a:t>s</a:t>
            </a:r>
            <a:r>
              <a:rPr lang="en-US" dirty="0"/>
              <a:t>, which</a:t>
            </a:r>
          </a:p>
          <a:p>
            <a:r>
              <a:rPr lang="en-US" dirty="0"/>
              <a:t>forms another syllable.</a:t>
            </a:r>
          </a:p>
          <a:p>
            <a:r>
              <a:rPr lang="en-US" b="1" dirty="0"/>
              <a:t>3. Change </a:t>
            </a:r>
            <a:r>
              <a:rPr lang="en-US" b="1" i="1" dirty="0"/>
              <a:t>-f</a:t>
            </a:r>
            <a:r>
              <a:rPr lang="en-US" b="1" dirty="0"/>
              <a:t>, </a:t>
            </a:r>
            <a:r>
              <a:rPr lang="en-US" b="1" i="1" dirty="0"/>
              <a:t>-lf</a:t>
            </a:r>
            <a:r>
              <a:rPr lang="en-US" b="1" dirty="0"/>
              <a:t>, or </a:t>
            </a:r>
            <a:r>
              <a:rPr lang="en-US" b="1" i="1" dirty="0"/>
              <a:t>-</a:t>
            </a:r>
            <a:r>
              <a:rPr lang="en-US" b="1" i="1" dirty="0" err="1"/>
              <a:t>fe</a:t>
            </a:r>
            <a:r>
              <a:rPr lang="en-US" b="1" i="1" dirty="0"/>
              <a:t> </a:t>
            </a:r>
            <a:r>
              <a:rPr lang="en-US" b="1" dirty="0"/>
              <a:t>at the end of words to </a:t>
            </a:r>
            <a:r>
              <a:rPr lang="en-US" b="1" i="1" dirty="0"/>
              <a:t>-</a:t>
            </a:r>
            <a:r>
              <a:rPr lang="en-US" b="1" i="1" dirty="0" err="1"/>
              <a:t>ves</a:t>
            </a:r>
            <a:r>
              <a:rPr lang="en-US" b="1" dirty="0"/>
              <a:t>.</a:t>
            </a:r>
          </a:p>
          <a:p>
            <a:r>
              <a:rPr lang="en-US" dirty="0"/>
              <a:t>leaf/lea</a:t>
            </a:r>
            <a:r>
              <a:rPr lang="en-US" i="1" dirty="0"/>
              <a:t>ves</a:t>
            </a:r>
            <a:r>
              <a:rPr lang="en-US" dirty="0"/>
              <a:t>, half/hal</a:t>
            </a:r>
            <a:r>
              <a:rPr lang="en-US" i="1" dirty="0"/>
              <a:t>ves</a:t>
            </a:r>
            <a:r>
              <a:rPr lang="en-US" dirty="0"/>
              <a:t>, knife/kni</a:t>
            </a:r>
            <a:r>
              <a:rPr lang="en-US" i="1" dirty="0"/>
              <a:t>ves</a:t>
            </a:r>
          </a:p>
          <a:p>
            <a:r>
              <a:rPr lang="en-US" dirty="0"/>
              <a:t>Be careful; there are exceptions to this rule, for example, chief/chief</a:t>
            </a:r>
            <a:r>
              <a:rPr lang="en-US" i="1" dirty="0"/>
              <a:t>s</a:t>
            </a:r>
            <a:r>
              <a:rPr lang="en-US" dirty="0"/>
              <a:t>, giraffe/giraffe</a:t>
            </a:r>
            <a:r>
              <a:rPr lang="en-US" i="1" dirty="0"/>
              <a:t>s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176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685800"/>
            <a:ext cx="5943600" cy="56323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4. Change </a:t>
            </a:r>
            <a:r>
              <a:rPr lang="en-US" b="1" i="1" dirty="0"/>
              <a:t>-y </a:t>
            </a:r>
            <a:r>
              <a:rPr lang="en-US" b="1" dirty="0"/>
              <a:t>to </a:t>
            </a:r>
            <a:r>
              <a:rPr lang="en-US" b="1" i="1" dirty="0"/>
              <a:t>-</a:t>
            </a:r>
            <a:r>
              <a:rPr lang="en-US" b="1" i="1" dirty="0" err="1"/>
              <a:t>ies</a:t>
            </a:r>
            <a:r>
              <a:rPr lang="en-US" b="1" i="1" dirty="0"/>
              <a:t> </a:t>
            </a:r>
            <a:r>
              <a:rPr lang="en-US" b="1" dirty="0"/>
              <a:t>when the </a:t>
            </a:r>
            <a:r>
              <a:rPr lang="en-US" b="1" i="1" dirty="0"/>
              <a:t>-y </a:t>
            </a:r>
            <a:r>
              <a:rPr lang="en-US" b="1" dirty="0"/>
              <a:t>follows a consonant.</a:t>
            </a:r>
          </a:p>
          <a:p>
            <a:r>
              <a:rPr lang="en-US" dirty="0"/>
              <a:t>party/part</a:t>
            </a:r>
            <a:r>
              <a:rPr lang="en-US" i="1" dirty="0"/>
              <a:t>ies</a:t>
            </a:r>
            <a:r>
              <a:rPr lang="en-US" dirty="0"/>
              <a:t>, battery/batter</a:t>
            </a:r>
            <a:r>
              <a:rPr lang="en-US" i="1" dirty="0"/>
              <a:t>ies</a:t>
            </a:r>
            <a:r>
              <a:rPr lang="en-US" dirty="0"/>
              <a:t>, penny/penn</a:t>
            </a:r>
            <a:r>
              <a:rPr lang="en-US" i="1" dirty="0"/>
              <a:t>ies</a:t>
            </a:r>
            <a:r>
              <a:rPr lang="en-US" dirty="0"/>
              <a:t>, baby/bab</a:t>
            </a:r>
            <a:r>
              <a:rPr lang="en-US" i="1" dirty="0"/>
              <a:t>ies</a:t>
            </a:r>
          </a:p>
          <a:p>
            <a:r>
              <a:rPr lang="en-US" b="1" dirty="0"/>
              <a:t>5. Just add an </a:t>
            </a:r>
            <a:r>
              <a:rPr lang="en-US" b="1" i="1" dirty="0"/>
              <a:t>-s </a:t>
            </a:r>
            <a:r>
              <a:rPr lang="en-US" b="1" dirty="0"/>
              <a:t>after a </a:t>
            </a:r>
            <a:r>
              <a:rPr lang="en-US" b="1" i="1" dirty="0"/>
              <a:t>-y </a:t>
            </a:r>
            <a:r>
              <a:rPr lang="en-US" b="1" dirty="0"/>
              <a:t>when the </a:t>
            </a:r>
            <a:r>
              <a:rPr lang="en-US" b="1" i="1" dirty="0"/>
              <a:t>-y </a:t>
            </a:r>
            <a:r>
              <a:rPr lang="en-US" b="1" dirty="0"/>
              <a:t>is preceded by a vowel.</a:t>
            </a:r>
          </a:p>
          <a:p>
            <a:r>
              <a:rPr lang="en-US" dirty="0"/>
              <a:t>guy/guy</a:t>
            </a:r>
            <a:r>
              <a:rPr lang="en-US" i="1" dirty="0"/>
              <a:t>s</a:t>
            </a:r>
            <a:r>
              <a:rPr lang="en-US" dirty="0"/>
              <a:t>, day/day</a:t>
            </a:r>
            <a:r>
              <a:rPr lang="en-US" i="1" dirty="0"/>
              <a:t>s</a:t>
            </a:r>
            <a:r>
              <a:rPr lang="en-US" dirty="0"/>
              <a:t>, play/play</a:t>
            </a:r>
            <a:r>
              <a:rPr lang="en-US" i="1" dirty="0"/>
              <a:t>s</a:t>
            </a:r>
            <a:r>
              <a:rPr lang="en-US" dirty="0"/>
              <a:t>, key/key</a:t>
            </a:r>
            <a:r>
              <a:rPr lang="en-US" i="1" dirty="0"/>
              <a:t>s</a:t>
            </a:r>
            <a:r>
              <a:rPr lang="en-US" dirty="0"/>
              <a:t>, boy/boy</a:t>
            </a:r>
            <a:r>
              <a:rPr lang="en-US" i="1" dirty="0"/>
              <a:t>s</a:t>
            </a:r>
          </a:p>
          <a:p>
            <a:r>
              <a:rPr lang="en-US" b="1" dirty="0"/>
              <a:t>6. Add </a:t>
            </a:r>
            <a:r>
              <a:rPr lang="en-US" b="1" i="1" dirty="0"/>
              <a:t>-</a:t>
            </a:r>
            <a:r>
              <a:rPr lang="en-US" b="1" i="1" dirty="0" err="1"/>
              <a:t>es</a:t>
            </a:r>
            <a:r>
              <a:rPr lang="en-US" b="1" i="1" dirty="0"/>
              <a:t> </a:t>
            </a:r>
            <a:r>
              <a:rPr lang="en-US" b="1" dirty="0"/>
              <a:t>to words ending with an </a:t>
            </a:r>
            <a:r>
              <a:rPr lang="en-US" b="1" i="1" dirty="0"/>
              <a:t>-o </a:t>
            </a:r>
            <a:r>
              <a:rPr lang="en-US" b="1" dirty="0"/>
              <a:t>that follows a consonant.</a:t>
            </a:r>
          </a:p>
          <a:p>
            <a:r>
              <a:rPr lang="en-US" dirty="0"/>
              <a:t>tornado/tornado</a:t>
            </a:r>
            <a:r>
              <a:rPr lang="en-US" i="1" dirty="0"/>
              <a:t>es</a:t>
            </a:r>
            <a:r>
              <a:rPr lang="en-US" dirty="0"/>
              <a:t>, potato/potato</a:t>
            </a:r>
            <a:r>
              <a:rPr lang="en-US" i="1" dirty="0"/>
              <a:t>es</a:t>
            </a:r>
            <a:r>
              <a:rPr lang="en-US" dirty="0"/>
              <a:t>, echo/echo</a:t>
            </a:r>
            <a:r>
              <a:rPr lang="en-US" i="1" dirty="0"/>
              <a:t>es</a:t>
            </a:r>
            <a:r>
              <a:rPr lang="en-US" dirty="0"/>
              <a:t>, hero/hero</a:t>
            </a:r>
            <a:r>
              <a:rPr lang="en-US" i="1" dirty="0"/>
              <a:t>es</a:t>
            </a:r>
          </a:p>
          <a:p>
            <a:r>
              <a:rPr lang="en-US" b="1" dirty="0"/>
              <a:t>7. Simply add </a:t>
            </a:r>
            <a:r>
              <a:rPr lang="en-US" b="1" i="1" dirty="0"/>
              <a:t>-s </a:t>
            </a:r>
            <a:r>
              <a:rPr lang="en-US" b="1" dirty="0"/>
              <a:t>to words ending with an </a:t>
            </a:r>
            <a:r>
              <a:rPr lang="en-US" b="1" i="1" dirty="0"/>
              <a:t>-o </a:t>
            </a:r>
            <a:r>
              <a:rPr lang="en-US" b="1" dirty="0"/>
              <a:t>that follows another vowel.</a:t>
            </a:r>
          </a:p>
          <a:p>
            <a:r>
              <a:rPr lang="en-US" dirty="0"/>
              <a:t>patio/patio</a:t>
            </a:r>
            <a:r>
              <a:rPr lang="en-US" i="1" dirty="0"/>
              <a:t>s</a:t>
            </a:r>
            <a:r>
              <a:rPr lang="en-US" dirty="0"/>
              <a:t>, video/video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dirty="0" smtClean="0"/>
              <a:t>radio/radio</a:t>
            </a:r>
            <a:r>
              <a:rPr lang="en-US" i="1" dirty="0" smtClean="0"/>
              <a:t>s</a:t>
            </a:r>
            <a:endParaRPr lang="en-US" i="1" dirty="0"/>
          </a:p>
          <a:p>
            <a:r>
              <a:rPr lang="en-US" b="1" dirty="0"/>
              <a:t>8. For hyphenated compound nouns, add an </a:t>
            </a:r>
            <a:r>
              <a:rPr lang="en-US" b="1" i="1" dirty="0"/>
              <a:t>-s </a:t>
            </a:r>
            <a:r>
              <a:rPr lang="en-US" b="1" dirty="0"/>
              <a:t>to the word that is changing in number.</a:t>
            </a:r>
          </a:p>
          <a:p>
            <a:r>
              <a:rPr lang="en-US" dirty="0"/>
              <a:t>passer-by/passer</a:t>
            </a:r>
            <a:r>
              <a:rPr lang="en-US" i="1" dirty="0"/>
              <a:t>s</a:t>
            </a:r>
            <a:r>
              <a:rPr lang="en-US" dirty="0"/>
              <a:t>-by, brother-in-law/brother</a:t>
            </a:r>
            <a:r>
              <a:rPr lang="en-US" i="1" dirty="0"/>
              <a:t>s</a:t>
            </a:r>
            <a:r>
              <a:rPr lang="en-US" dirty="0"/>
              <a:t>-in-law</a:t>
            </a:r>
          </a:p>
          <a:p>
            <a:r>
              <a:rPr lang="en-US" b="1" dirty="0"/>
              <a:t>9. There are no rules for pluralizing irregular nouns; you must memorize them.</a:t>
            </a:r>
          </a:p>
          <a:p>
            <a:r>
              <a:rPr lang="en-US" dirty="0"/>
              <a:t>mice/mouse, deer/deer, child/children, man/men, foot/feet, person/people, stimulus/stimuli, tooth/teeth,</a:t>
            </a:r>
          </a:p>
          <a:p>
            <a:r>
              <a:rPr lang="en-US" dirty="0"/>
              <a:t>octopus/octopi, die/dice, louse/lice, ox/oxen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219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Lesson 3: Pronouns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LESSON SUMMARY</a:t>
            </a:r>
          </a:p>
          <a:p>
            <a:r>
              <a:rPr lang="en-US" dirty="0"/>
              <a:t>Pronouns are more than “a word that takes the place of a noun.” </a:t>
            </a:r>
            <a:r>
              <a:rPr lang="en-US" dirty="0" smtClean="0"/>
              <a:t>Learn about </a:t>
            </a:r>
            <a:r>
              <a:rPr lang="en-US" dirty="0"/>
              <a:t>their categories and cases and the importance of making </a:t>
            </a:r>
            <a:r>
              <a:rPr lang="en-US" dirty="0" smtClean="0"/>
              <a:t>them agree </a:t>
            </a:r>
            <a:r>
              <a:rPr lang="en-US" dirty="0"/>
              <a:t>in </a:t>
            </a:r>
            <a:r>
              <a:rPr lang="en-US" i="1" dirty="0"/>
              <a:t>number</a:t>
            </a:r>
            <a:r>
              <a:rPr lang="en-US" dirty="0"/>
              <a:t>, </a:t>
            </a:r>
            <a:r>
              <a:rPr lang="en-US" i="1" dirty="0"/>
              <a:t>gender</a:t>
            </a:r>
            <a:r>
              <a:rPr lang="en-US" dirty="0"/>
              <a:t>, and </a:t>
            </a:r>
            <a:r>
              <a:rPr lang="en-US" i="1" dirty="0"/>
              <a:t>person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275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7467600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Pronouns </a:t>
            </a:r>
            <a:r>
              <a:rPr lang="en-US" dirty="0"/>
              <a:t>take the place of, or refer to, a specific noun in a sentence. To use pronouns correctly, make</a:t>
            </a:r>
          </a:p>
          <a:p>
            <a:r>
              <a:rPr lang="en-US" dirty="0"/>
              <a:t>sure that your pronoun agrees in gender, number, and person with the noun it is replacing or referring</a:t>
            </a:r>
          </a:p>
          <a:p>
            <a:r>
              <a:rPr lang="en-US" dirty="0"/>
              <a:t>to (the antecedent, or referent noun).</a:t>
            </a:r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990600" y="2743200"/>
            <a:ext cx="7315200" cy="2031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þ Gender</a:t>
            </a:r>
          </a:p>
          <a:p>
            <a:r>
              <a:rPr lang="en-US" dirty="0"/>
              <a:t>The English language has three genders: masculine,</a:t>
            </a:r>
          </a:p>
          <a:p>
            <a:r>
              <a:rPr lang="en-US" dirty="0"/>
              <a:t>feminine, and neuter. The gender of a pronoun tells us</a:t>
            </a:r>
          </a:p>
          <a:p>
            <a:r>
              <a:rPr lang="en-US" dirty="0"/>
              <a:t>whether it is replacing (or referring to) a masculine,</a:t>
            </a:r>
          </a:p>
          <a:p>
            <a:r>
              <a:rPr lang="en-US" dirty="0"/>
              <a:t>feminine, or neuter </a:t>
            </a:r>
            <a:r>
              <a:rPr lang="en-US" dirty="0" err="1"/>
              <a:t>noun.When</a:t>
            </a:r>
            <a:r>
              <a:rPr lang="en-US" dirty="0"/>
              <a:t> referring to a male, </a:t>
            </a:r>
            <a:r>
              <a:rPr lang="en-US" i="1" dirty="0"/>
              <a:t>he</a:t>
            </a:r>
            <a:r>
              <a:rPr lang="en-US" dirty="0"/>
              <a:t>,</a:t>
            </a:r>
          </a:p>
          <a:p>
            <a:r>
              <a:rPr lang="en-US" i="1" dirty="0"/>
              <a:t>his</a:t>
            </a:r>
            <a:r>
              <a:rPr lang="en-US" dirty="0"/>
              <a:t>, and </a:t>
            </a:r>
            <a:r>
              <a:rPr lang="en-US" i="1" dirty="0"/>
              <a:t>him </a:t>
            </a:r>
            <a:r>
              <a:rPr lang="en-US" dirty="0"/>
              <a:t>is used; referring to a female, </a:t>
            </a:r>
            <a:r>
              <a:rPr lang="en-US" i="1" dirty="0"/>
              <a:t>she</a:t>
            </a:r>
            <a:r>
              <a:rPr lang="en-US" dirty="0"/>
              <a:t>, </a:t>
            </a:r>
            <a:r>
              <a:rPr lang="en-US" i="1" dirty="0"/>
              <a:t>her</a:t>
            </a:r>
            <a:r>
              <a:rPr lang="en-US" dirty="0"/>
              <a:t>, and</a:t>
            </a:r>
          </a:p>
          <a:p>
            <a:r>
              <a:rPr lang="en-US" i="1" dirty="0"/>
              <a:t>hers</a:t>
            </a:r>
            <a:r>
              <a:rPr lang="en-US" dirty="0"/>
              <a:t>; and to animals or things, </a:t>
            </a:r>
            <a:r>
              <a:rPr lang="en-US" i="1" dirty="0"/>
              <a:t>it </a:t>
            </a:r>
            <a:r>
              <a:rPr lang="en-US" dirty="0"/>
              <a:t>and </a:t>
            </a:r>
            <a:r>
              <a:rPr lang="en-US" i="1" dirty="0"/>
              <a:t>its</a:t>
            </a:r>
            <a:r>
              <a:rPr lang="en-US" dirty="0"/>
              <a:t>.</a:t>
            </a:r>
            <a:endParaRPr lang="ar-EG" dirty="0"/>
          </a:p>
        </p:txBody>
      </p:sp>
      <p:sp>
        <p:nvSpPr>
          <p:cNvPr id="6" name="Rectangle 5"/>
          <p:cNvSpPr/>
          <p:nvPr/>
        </p:nvSpPr>
        <p:spPr>
          <a:xfrm>
            <a:off x="1676400" y="4953000"/>
            <a:ext cx="5715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Examples:</a:t>
            </a:r>
          </a:p>
          <a:p>
            <a:r>
              <a:rPr lang="en-US" dirty="0"/>
              <a:t>Joseph took Wanda’s car to the mechanic.</a:t>
            </a:r>
          </a:p>
          <a:p>
            <a:r>
              <a:rPr lang="en-US" b="1" dirty="0"/>
              <a:t>He </a:t>
            </a:r>
            <a:r>
              <a:rPr lang="en-US" dirty="0"/>
              <a:t>took her car to the mechanic.</a:t>
            </a:r>
          </a:p>
          <a:p>
            <a:r>
              <a:rPr lang="en-US" b="1" dirty="0"/>
              <a:t>He </a:t>
            </a:r>
            <a:r>
              <a:rPr lang="en-US" dirty="0"/>
              <a:t>took </a:t>
            </a:r>
            <a:r>
              <a:rPr lang="en-US" b="1" dirty="0"/>
              <a:t>it </a:t>
            </a:r>
            <a:r>
              <a:rPr lang="en-US" dirty="0"/>
              <a:t>to the mechanic.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475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1557</Words>
  <Application>Microsoft Office PowerPoint</Application>
  <PresentationFormat>On-screen Show (4:3)</PresentationFormat>
  <Paragraphs>157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جامعة بنها كلية الاداب قسم اللغة الإنجليزية الفرقة الرابعة مادة/ القواعد</vt:lpstr>
      <vt:lpstr>Lesson 1: Kinds of Nouns</vt:lpstr>
      <vt:lpstr>PowerPoint Presentation</vt:lpstr>
      <vt:lpstr>PowerPoint Presentation</vt:lpstr>
      <vt:lpstr>Lesson 2: Noun Usage</vt:lpstr>
      <vt:lpstr>PowerPoint Presentation</vt:lpstr>
      <vt:lpstr>PowerPoint Presentation</vt:lpstr>
      <vt:lpstr>Lesson 3: Pronouns</vt:lpstr>
      <vt:lpstr>PowerPoint Presentation</vt:lpstr>
      <vt:lpstr>PowerPoint Presentation</vt:lpstr>
      <vt:lpstr>PowerPoint Presentation</vt:lpstr>
      <vt:lpstr>Lesson 4: Verb Types</vt:lpstr>
      <vt:lpstr>PowerPoint Presentation</vt:lpstr>
      <vt:lpstr>PowerPoint Presentation</vt:lpstr>
      <vt:lpstr>PowerPoint Presentation</vt:lpstr>
      <vt:lpstr>Lesson 5: Regular and Irregular verbs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الاداب جامعة بنها قسم اللغة الإنجليزية الفرقة الرابعة مادة/ القواعد</dc:title>
  <dc:creator>a</dc:creator>
  <cp:lastModifiedBy>a</cp:lastModifiedBy>
  <cp:revision>9</cp:revision>
  <dcterms:created xsi:type="dcterms:W3CDTF">2006-08-16T00:00:00Z</dcterms:created>
  <dcterms:modified xsi:type="dcterms:W3CDTF">2021-01-05T22:03:47Z</dcterms:modified>
</cp:coreProperties>
</file>